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6" r:id="rId3"/>
    <p:sldId id="257" r:id="rId4"/>
    <p:sldId id="267" r:id="rId5"/>
    <p:sldId id="258" r:id="rId6"/>
    <p:sldId id="264" r:id="rId7"/>
    <p:sldId id="265" r:id="rId8"/>
    <p:sldId id="259" r:id="rId9"/>
    <p:sldId id="260" r:id="rId10"/>
    <p:sldId id="266" r:id="rId11"/>
    <p:sldId id="261" r:id="rId12"/>
    <p:sldId id="262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ctroMec-01\Desktop\NERI\NERI\VOL&#218;MENES\TOMA%20DE%20LEC%20DE%20MEDIDORES%20VOLUMETRICOS%20NER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ectroMec-01\Desktop\NERI\NERI\ELECTRICIDAD\AN&#193;LISIS%20DE%20CONSUMO\KW%20POZOS%202019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 smtClean="0"/>
              <a:t>Volumen</a:t>
            </a:r>
            <a:r>
              <a:rPr lang="es-MX" baseline="0" dirty="0" smtClean="0"/>
              <a:t> </a:t>
            </a:r>
            <a:r>
              <a:rPr lang="es-MX" baseline="0" dirty="0"/>
              <a:t>de extracción 2020</a:t>
            </a:r>
            <a:endParaRPr lang="es-MX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11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'VILLAS TOSCANA '!$B$203:$B$214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'VILLAS TOSCANA '!$C$203:$C$214</c:f>
              <c:numCache>
                <c:formatCode>General</c:formatCode>
                <c:ptCount val="12"/>
              </c:numCache>
            </c:numRef>
          </c:val>
        </c:ser>
        <c:ser>
          <c:idx val="1"/>
          <c:order val="1"/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  <a:tileRect/>
            </a:gradFill>
          </c:spPr>
          <c:invertIfNegative val="0"/>
          <c:cat>
            <c:strRef>
              <c:f>'VILLAS TOSCANA '!$B$203:$B$214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'VILLAS TOSCANA '!$D$203:$D$214</c:f>
              <c:numCache>
                <c:formatCode>0</c:formatCode>
                <c:ptCount val="12"/>
                <c:pt idx="0">
                  <c:v>16987</c:v>
                </c:pt>
                <c:pt idx="1">
                  <c:v>16109</c:v>
                </c:pt>
                <c:pt idx="2">
                  <c:v>19809</c:v>
                </c:pt>
                <c:pt idx="3">
                  <c:v>18755</c:v>
                </c:pt>
                <c:pt idx="4">
                  <c:v>18025</c:v>
                </c:pt>
                <c:pt idx="5">
                  <c:v>17080</c:v>
                </c:pt>
                <c:pt idx="6">
                  <c:v>19336</c:v>
                </c:pt>
                <c:pt idx="7">
                  <c:v>19931</c:v>
                </c:pt>
                <c:pt idx="8">
                  <c:v>18553</c:v>
                </c:pt>
                <c:pt idx="9">
                  <c:v>18732</c:v>
                </c:pt>
                <c:pt idx="10">
                  <c:v>17938</c:v>
                </c:pt>
                <c:pt idx="11">
                  <c:v>19068</c:v>
                </c:pt>
              </c:numCache>
            </c:numRef>
          </c:val>
        </c:ser>
        <c:ser>
          <c:idx val="2"/>
          <c:order val="2"/>
          <c:invertIfNegative val="0"/>
          <c:dLbls>
            <c:dLbl>
              <c:idx val="11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'VILLAS TOSCANA '!$B$203:$B$214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'VILLAS TOSCANA '!$E$203:$E$214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4641120"/>
        <c:axId val="204641512"/>
      </c:barChart>
      <c:catAx>
        <c:axId val="20464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4641512"/>
        <c:crosses val="autoZero"/>
        <c:auto val="1"/>
        <c:lblAlgn val="ctr"/>
        <c:lblOffset val="100"/>
        <c:noMultiLvlLbl val="0"/>
      </c:catAx>
      <c:valAx>
        <c:axId val="20464151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MX" dirty="0"/>
                  <a:t>m3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4641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/>
              <a:t>Consumo Kwh</a:t>
            </a:r>
            <a:r>
              <a:rPr lang="es-MX" baseline="0" dirty="0"/>
              <a:t> 2020</a:t>
            </a:r>
            <a:endParaRPr lang="es-MX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85000">
                  <a:srgbClr val="005C00"/>
                </a:gs>
                <a:gs pos="28000">
                  <a:srgbClr val="005C00"/>
                </a:gs>
                <a:gs pos="0">
                  <a:schemeClr val="tx1"/>
                </a:gs>
                <a:gs pos="69000">
                  <a:srgbClr val="9CB86E"/>
                </a:gs>
                <a:gs pos="100000">
                  <a:schemeClr val="tx1"/>
                </a:gs>
              </a:gsLst>
              <a:lin ang="0" scaled="1"/>
              <a:tileRect/>
            </a:gradFill>
          </c:spPr>
          <c:invertIfNegative val="0"/>
          <c:cat>
            <c:strRef>
              <c:f>'POZO 2020'!$B$139:$B$150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'POZO 2020'!$C$139:$C$150</c:f>
              <c:numCache>
                <c:formatCode>0_ ;[Red]\-0\ </c:formatCode>
                <c:ptCount val="12"/>
                <c:pt idx="0">
                  <c:v>7504</c:v>
                </c:pt>
                <c:pt idx="1">
                  <c:v>7077</c:v>
                </c:pt>
                <c:pt idx="2">
                  <c:v>8240</c:v>
                </c:pt>
                <c:pt idx="3">
                  <c:v>9302</c:v>
                </c:pt>
                <c:pt idx="4">
                  <c:v>8078</c:v>
                </c:pt>
                <c:pt idx="5">
                  <c:v>8297</c:v>
                </c:pt>
                <c:pt idx="6">
                  <c:v>9105</c:v>
                </c:pt>
                <c:pt idx="7">
                  <c:v>8075</c:v>
                </c:pt>
                <c:pt idx="8">
                  <c:v>8071</c:v>
                </c:pt>
                <c:pt idx="9">
                  <c:v>8904</c:v>
                </c:pt>
                <c:pt idx="10">
                  <c:v>8838</c:v>
                </c:pt>
                <c:pt idx="11">
                  <c:v>9505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642296"/>
        <c:axId val="204642688"/>
      </c:barChart>
      <c:catAx>
        <c:axId val="2046422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4642688"/>
        <c:crosses val="autoZero"/>
        <c:auto val="1"/>
        <c:lblAlgn val="ctr"/>
        <c:lblOffset val="100"/>
        <c:noMultiLvlLbl val="0"/>
      </c:catAx>
      <c:valAx>
        <c:axId val="2046426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MX" dirty="0"/>
                  <a:t>kWh</a:t>
                </a:r>
              </a:p>
            </c:rich>
          </c:tx>
          <c:layout/>
          <c:overlay val="0"/>
        </c:title>
        <c:numFmt formatCode="0_ ;[Red]\-0\ " sourceLinked="1"/>
        <c:majorTickMark val="none"/>
        <c:minorTickMark val="none"/>
        <c:tickLblPos val="nextTo"/>
        <c:crossAx val="204642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B1C5E1-747A-4B95-B404-65404D330CC3}" type="doc">
      <dgm:prSet loTypeId="urn:microsoft.com/office/officeart/2005/8/layout/list1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MX"/>
        </a:p>
      </dgm:t>
    </dgm:pt>
    <dgm:pt modelId="{E40FD50E-C234-4196-BFEF-1AA9811663F3}">
      <dgm:prSet phldrT="[Texto]"/>
      <dgm:spPr/>
      <dgm:t>
        <a:bodyPr/>
        <a:lstStyle/>
        <a:p>
          <a:r>
            <a:rPr lang="es-MX" dirty="0" smtClean="0"/>
            <a:t>Porosidad</a:t>
          </a:r>
          <a:endParaRPr lang="es-MX" dirty="0"/>
        </a:p>
      </dgm:t>
    </dgm:pt>
    <dgm:pt modelId="{E730A495-2DC6-4E21-B691-E7818B8F0DC1}" type="parTrans" cxnId="{04F6392E-ED2A-4571-85DB-4D32290D896D}">
      <dgm:prSet/>
      <dgm:spPr/>
      <dgm:t>
        <a:bodyPr/>
        <a:lstStyle/>
        <a:p>
          <a:endParaRPr lang="es-MX"/>
        </a:p>
      </dgm:t>
    </dgm:pt>
    <dgm:pt modelId="{BFE458AE-08F7-4B9A-8E9B-32FEB94E93F3}" type="sibTrans" cxnId="{04F6392E-ED2A-4571-85DB-4D32290D896D}">
      <dgm:prSet/>
      <dgm:spPr/>
      <dgm:t>
        <a:bodyPr/>
        <a:lstStyle/>
        <a:p>
          <a:endParaRPr lang="es-MX"/>
        </a:p>
      </dgm:t>
    </dgm:pt>
    <dgm:pt modelId="{4F870678-F982-4D62-8407-4F1990D39C72}">
      <dgm:prSet phldrT="[Texto]"/>
      <dgm:spPr/>
      <dgm:t>
        <a:bodyPr/>
        <a:lstStyle/>
        <a:p>
          <a:r>
            <a:rPr lang="es-MX" dirty="0" smtClean="0"/>
            <a:t>Conductividad hidráulica</a:t>
          </a:r>
          <a:endParaRPr lang="es-MX" dirty="0"/>
        </a:p>
      </dgm:t>
    </dgm:pt>
    <dgm:pt modelId="{7DACDC51-7FB5-4382-83B0-B8A2E313D133}" type="parTrans" cxnId="{A89C410B-68D1-4167-AB7C-886EEFDE35A3}">
      <dgm:prSet/>
      <dgm:spPr/>
      <dgm:t>
        <a:bodyPr/>
        <a:lstStyle/>
        <a:p>
          <a:endParaRPr lang="es-MX"/>
        </a:p>
      </dgm:t>
    </dgm:pt>
    <dgm:pt modelId="{25EE9A8A-2214-4FB1-8BAA-DA8CBE1771D6}" type="sibTrans" cxnId="{A89C410B-68D1-4167-AB7C-886EEFDE35A3}">
      <dgm:prSet/>
      <dgm:spPr/>
      <dgm:t>
        <a:bodyPr/>
        <a:lstStyle/>
        <a:p>
          <a:endParaRPr lang="es-MX"/>
        </a:p>
      </dgm:t>
    </dgm:pt>
    <dgm:pt modelId="{41A4AF88-5DE6-4917-AD26-38E1593C01C5}">
      <dgm:prSet phldrT="[Texto]"/>
      <dgm:spPr/>
      <dgm:t>
        <a:bodyPr/>
        <a:lstStyle/>
        <a:p>
          <a:r>
            <a:rPr lang="es-MX" dirty="0" smtClean="0"/>
            <a:t>Pozos y manantiales</a:t>
          </a:r>
          <a:endParaRPr lang="es-MX" dirty="0"/>
        </a:p>
      </dgm:t>
    </dgm:pt>
    <dgm:pt modelId="{0ABB1C40-19E5-4259-A1E7-CF7B53BAF5D3}" type="parTrans" cxnId="{2B1C4FAA-9C19-41A8-BE74-466F0ECB1EFD}">
      <dgm:prSet/>
      <dgm:spPr/>
      <dgm:t>
        <a:bodyPr/>
        <a:lstStyle/>
        <a:p>
          <a:endParaRPr lang="es-MX"/>
        </a:p>
      </dgm:t>
    </dgm:pt>
    <dgm:pt modelId="{C7157D79-142B-4F48-98D9-8384D8DCDEEA}" type="sibTrans" cxnId="{2B1C4FAA-9C19-41A8-BE74-466F0ECB1EFD}">
      <dgm:prSet/>
      <dgm:spPr/>
      <dgm:t>
        <a:bodyPr/>
        <a:lstStyle/>
        <a:p>
          <a:endParaRPr lang="es-MX"/>
        </a:p>
      </dgm:t>
    </dgm:pt>
    <dgm:pt modelId="{6E583833-1EB9-436C-A40B-A9D279AB5CF2}" type="pres">
      <dgm:prSet presAssocID="{24B1C5E1-747A-4B95-B404-65404D330C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874C4FF-FA86-4B10-8333-76EE7EA17B92}" type="pres">
      <dgm:prSet presAssocID="{E40FD50E-C234-4196-BFEF-1AA9811663F3}" presName="parentLin" presStyleCnt="0"/>
      <dgm:spPr/>
    </dgm:pt>
    <dgm:pt modelId="{B442D133-0E50-4864-B141-58363BE3812B}" type="pres">
      <dgm:prSet presAssocID="{E40FD50E-C234-4196-BFEF-1AA9811663F3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B09E02A5-946C-4F4D-815D-9E2DA0D9B1D3}" type="pres">
      <dgm:prSet presAssocID="{E40FD50E-C234-4196-BFEF-1AA9811663F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3729207-FFF7-400D-B8CC-088FF028B222}" type="pres">
      <dgm:prSet presAssocID="{E40FD50E-C234-4196-BFEF-1AA9811663F3}" presName="negativeSpace" presStyleCnt="0"/>
      <dgm:spPr/>
    </dgm:pt>
    <dgm:pt modelId="{54094133-94CE-4E4C-BD6E-EAC0A6D2C832}" type="pres">
      <dgm:prSet presAssocID="{E40FD50E-C234-4196-BFEF-1AA9811663F3}" presName="childText" presStyleLbl="conFgAcc1" presStyleIdx="0" presStyleCnt="3">
        <dgm:presLayoutVars>
          <dgm:bulletEnabled val="1"/>
        </dgm:presLayoutVars>
      </dgm:prSet>
      <dgm:spPr/>
    </dgm:pt>
    <dgm:pt modelId="{4EEF0343-72D6-41D4-8227-6C357192DCC9}" type="pres">
      <dgm:prSet presAssocID="{BFE458AE-08F7-4B9A-8E9B-32FEB94E93F3}" presName="spaceBetweenRectangles" presStyleCnt="0"/>
      <dgm:spPr/>
    </dgm:pt>
    <dgm:pt modelId="{04DBD348-74D9-49AB-8B8C-209A4F279233}" type="pres">
      <dgm:prSet presAssocID="{4F870678-F982-4D62-8407-4F1990D39C72}" presName="parentLin" presStyleCnt="0"/>
      <dgm:spPr/>
    </dgm:pt>
    <dgm:pt modelId="{655B3285-6539-4628-93FD-3D1DE4A006B5}" type="pres">
      <dgm:prSet presAssocID="{4F870678-F982-4D62-8407-4F1990D39C72}" presName="parentLeftMargin" presStyleLbl="node1" presStyleIdx="0" presStyleCnt="3"/>
      <dgm:spPr/>
      <dgm:t>
        <a:bodyPr/>
        <a:lstStyle/>
        <a:p>
          <a:endParaRPr lang="es-MX"/>
        </a:p>
      </dgm:t>
    </dgm:pt>
    <dgm:pt modelId="{EC598F57-52EE-451F-AA63-30B2219FC3C3}" type="pres">
      <dgm:prSet presAssocID="{4F870678-F982-4D62-8407-4F1990D39C7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7AA972-06ED-445F-AC68-FB797207A3AA}" type="pres">
      <dgm:prSet presAssocID="{4F870678-F982-4D62-8407-4F1990D39C72}" presName="negativeSpace" presStyleCnt="0"/>
      <dgm:spPr/>
    </dgm:pt>
    <dgm:pt modelId="{F6B9264E-24A7-4BC5-836C-B7C6400615AA}" type="pres">
      <dgm:prSet presAssocID="{4F870678-F982-4D62-8407-4F1990D39C72}" presName="childText" presStyleLbl="conFgAcc1" presStyleIdx="1" presStyleCnt="3">
        <dgm:presLayoutVars>
          <dgm:bulletEnabled val="1"/>
        </dgm:presLayoutVars>
      </dgm:prSet>
      <dgm:spPr/>
    </dgm:pt>
    <dgm:pt modelId="{34AEA97F-0AB4-49F2-9CC6-48A199DBF665}" type="pres">
      <dgm:prSet presAssocID="{25EE9A8A-2214-4FB1-8BAA-DA8CBE1771D6}" presName="spaceBetweenRectangles" presStyleCnt="0"/>
      <dgm:spPr/>
    </dgm:pt>
    <dgm:pt modelId="{A9241945-6F13-4BD2-8AB8-2BE1D5EE6D0B}" type="pres">
      <dgm:prSet presAssocID="{41A4AF88-5DE6-4917-AD26-38E1593C01C5}" presName="parentLin" presStyleCnt="0"/>
      <dgm:spPr/>
    </dgm:pt>
    <dgm:pt modelId="{8CB4B7E9-5853-42F0-9227-39628DF49E9F}" type="pres">
      <dgm:prSet presAssocID="{41A4AF88-5DE6-4917-AD26-38E1593C01C5}" presName="parentLeftMargin" presStyleLbl="node1" presStyleIdx="1" presStyleCnt="3"/>
      <dgm:spPr/>
      <dgm:t>
        <a:bodyPr/>
        <a:lstStyle/>
        <a:p>
          <a:endParaRPr lang="es-MX"/>
        </a:p>
      </dgm:t>
    </dgm:pt>
    <dgm:pt modelId="{26A0DE7D-26ED-46E9-B867-B1EE1713E771}" type="pres">
      <dgm:prSet presAssocID="{41A4AF88-5DE6-4917-AD26-38E1593C01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5A9A29-5DC6-4C46-95ED-2173B9B8B7C3}" type="pres">
      <dgm:prSet presAssocID="{41A4AF88-5DE6-4917-AD26-38E1593C01C5}" presName="negativeSpace" presStyleCnt="0"/>
      <dgm:spPr/>
    </dgm:pt>
    <dgm:pt modelId="{DA4790D2-42BF-4703-A37F-F2C78B4B6F9E}" type="pres">
      <dgm:prSet presAssocID="{41A4AF88-5DE6-4917-AD26-38E1593C01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1A9D2D-2405-4CF5-ACFF-766001E2038F}" type="presOf" srcId="{41A4AF88-5DE6-4917-AD26-38E1593C01C5}" destId="{26A0DE7D-26ED-46E9-B867-B1EE1713E771}" srcOrd="1" destOrd="0" presId="urn:microsoft.com/office/officeart/2005/8/layout/list1"/>
    <dgm:cxn modelId="{6412CECE-CC78-47CD-877B-B2975816086C}" type="presOf" srcId="{E40FD50E-C234-4196-BFEF-1AA9811663F3}" destId="{B442D133-0E50-4864-B141-58363BE3812B}" srcOrd="0" destOrd="0" presId="urn:microsoft.com/office/officeart/2005/8/layout/list1"/>
    <dgm:cxn modelId="{A2C58593-C807-4640-BB83-38DE052FAEAA}" type="presOf" srcId="{E40FD50E-C234-4196-BFEF-1AA9811663F3}" destId="{B09E02A5-946C-4F4D-815D-9E2DA0D9B1D3}" srcOrd="1" destOrd="0" presId="urn:microsoft.com/office/officeart/2005/8/layout/list1"/>
    <dgm:cxn modelId="{A89C410B-68D1-4167-AB7C-886EEFDE35A3}" srcId="{24B1C5E1-747A-4B95-B404-65404D330CC3}" destId="{4F870678-F982-4D62-8407-4F1990D39C72}" srcOrd="1" destOrd="0" parTransId="{7DACDC51-7FB5-4382-83B0-B8A2E313D133}" sibTransId="{25EE9A8A-2214-4FB1-8BAA-DA8CBE1771D6}"/>
    <dgm:cxn modelId="{71CF4290-8B45-4DF8-A172-0A7A37E6802C}" type="presOf" srcId="{4F870678-F982-4D62-8407-4F1990D39C72}" destId="{EC598F57-52EE-451F-AA63-30B2219FC3C3}" srcOrd="1" destOrd="0" presId="urn:microsoft.com/office/officeart/2005/8/layout/list1"/>
    <dgm:cxn modelId="{9F16F972-7A5D-447B-BC67-786B3D373CEF}" type="presOf" srcId="{41A4AF88-5DE6-4917-AD26-38E1593C01C5}" destId="{8CB4B7E9-5853-42F0-9227-39628DF49E9F}" srcOrd="0" destOrd="0" presId="urn:microsoft.com/office/officeart/2005/8/layout/list1"/>
    <dgm:cxn modelId="{04F6392E-ED2A-4571-85DB-4D32290D896D}" srcId="{24B1C5E1-747A-4B95-B404-65404D330CC3}" destId="{E40FD50E-C234-4196-BFEF-1AA9811663F3}" srcOrd="0" destOrd="0" parTransId="{E730A495-2DC6-4E21-B691-E7818B8F0DC1}" sibTransId="{BFE458AE-08F7-4B9A-8E9B-32FEB94E93F3}"/>
    <dgm:cxn modelId="{CFB6522D-8351-4D64-A0CD-5B8A85E23366}" type="presOf" srcId="{4F870678-F982-4D62-8407-4F1990D39C72}" destId="{655B3285-6539-4628-93FD-3D1DE4A006B5}" srcOrd="0" destOrd="0" presId="urn:microsoft.com/office/officeart/2005/8/layout/list1"/>
    <dgm:cxn modelId="{B5A16D68-FA02-4504-8AFB-FBEF3A9EAE58}" type="presOf" srcId="{24B1C5E1-747A-4B95-B404-65404D330CC3}" destId="{6E583833-1EB9-436C-A40B-A9D279AB5CF2}" srcOrd="0" destOrd="0" presId="urn:microsoft.com/office/officeart/2005/8/layout/list1"/>
    <dgm:cxn modelId="{2B1C4FAA-9C19-41A8-BE74-466F0ECB1EFD}" srcId="{24B1C5E1-747A-4B95-B404-65404D330CC3}" destId="{41A4AF88-5DE6-4917-AD26-38E1593C01C5}" srcOrd="2" destOrd="0" parTransId="{0ABB1C40-19E5-4259-A1E7-CF7B53BAF5D3}" sibTransId="{C7157D79-142B-4F48-98D9-8384D8DCDEEA}"/>
    <dgm:cxn modelId="{28094C12-1897-4AC6-A255-5011DDF3ADCE}" type="presParOf" srcId="{6E583833-1EB9-436C-A40B-A9D279AB5CF2}" destId="{B874C4FF-FA86-4B10-8333-76EE7EA17B92}" srcOrd="0" destOrd="0" presId="urn:microsoft.com/office/officeart/2005/8/layout/list1"/>
    <dgm:cxn modelId="{8C390DDA-6847-4E80-AD9C-0D1D3C5F7FA0}" type="presParOf" srcId="{B874C4FF-FA86-4B10-8333-76EE7EA17B92}" destId="{B442D133-0E50-4864-B141-58363BE3812B}" srcOrd="0" destOrd="0" presId="urn:microsoft.com/office/officeart/2005/8/layout/list1"/>
    <dgm:cxn modelId="{970D31F2-98F6-46DF-B735-7622FB700856}" type="presParOf" srcId="{B874C4FF-FA86-4B10-8333-76EE7EA17B92}" destId="{B09E02A5-946C-4F4D-815D-9E2DA0D9B1D3}" srcOrd="1" destOrd="0" presId="urn:microsoft.com/office/officeart/2005/8/layout/list1"/>
    <dgm:cxn modelId="{8C6FAB74-7453-421A-AFCB-98D07717277B}" type="presParOf" srcId="{6E583833-1EB9-436C-A40B-A9D279AB5CF2}" destId="{B3729207-FFF7-400D-B8CC-088FF028B222}" srcOrd="1" destOrd="0" presId="urn:microsoft.com/office/officeart/2005/8/layout/list1"/>
    <dgm:cxn modelId="{0A321B89-402D-4CC0-AC21-F180460C2459}" type="presParOf" srcId="{6E583833-1EB9-436C-A40B-A9D279AB5CF2}" destId="{54094133-94CE-4E4C-BD6E-EAC0A6D2C832}" srcOrd="2" destOrd="0" presId="urn:microsoft.com/office/officeart/2005/8/layout/list1"/>
    <dgm:cxn modelId="{C85ED6EA-D227-4BCD-AB4B-8EB275A1D01C}" type="presParOf" srcId="{6E583833-1EB9-436C-A40B-A9D279AB5CF2}" destId="{4EEF0343-72D6-41D4-8227-6C357192DCC9}" srcOrd="3" destOrd="0" presId="urn:microsoft.com/office/officeart/2005/8/layout/list1"/>
    <dgm:cxn modelId="{023A6406-40B5-4AC7-84D1-0B6DECA2147A}" type="presParOf" srcId="{6E583833-1EB9-436C-A40B-A9D279AB5CF2}" destId="{04DBD348-74D9-49AB-8B8C-209A4F279233}" srcOrd="4" destOrd="0" presId="urn:microsoft.com/office/officeart/2005/8/layout/list1"/>
    <dgm:cxn modelId="{FA2D636E-43D8-435B-90AC-7BD538A8C60C}" type="presParOf" srcId="{04DBD348-74D9-49AB-8B8C-209A4F279233}" destId="{655B3285-6539-4628-93FD-3D1DE4A006B5}" srcOrd="0" destOrd="0" presId="urn:microsoft.com/office/officeart/2005/8/layout/list1"/>
    <dgm:cxn modelId="{19D1A7F5-6E85-49BC-AC58-A58FCECA298C}" type="presParOf" srcId="{04DBD348-74D9-49AB-8B8C-209A4F279233}" destId="{EC598F57-52EE-451F-AA63-30B2219FC3C3}" srcOrd="1" destOrd="0" presId="urn:microsoft.com/office/officeart/2005/8/layout/list1"/>
    <dgm:cxn modelId="{E907DBF2-5C48-4C05-99B0-BEE3787C2CC7}" type="presParOf" srcId="{6E583833-1EB9-436C-A40B-A9D279AB5CF2}" destId="{CB7AA972-06ED-445F-AC68-FB797207A3AA}" srcOrd="5" destOrd="0" presId="urn:microsoft.com/office/officeart/2005/8/layout/list1"/>
    <dgm:cxn modelId="{687A4069-119C-418F-A5B4-1465B63034CA}" type="presParOf" srcId="{6E583833-1EB9-436C-A40B-A9D279AB5CF2}" destId="{F6B9264E-24A7-4BC5-836C-B7C6400615AA}" srcOrd="6" destOrd="0" presId="urn:microsoft.com/office/officeart/2005/8/layout/list1"/>
    <dgm:cxn modelId="{0B16A866-A3BB-4C52-9459-5E9FCA7B51DF}" type="presParOf" srcId="{6E583833-1EB9-436C-A40B-A9D279AB5CF2}" destId="{34AEA97F-0AB4-49F2-9CC6-48A199DBF665}" srcOrd="7" destOrd="0" presId="urn:microsoft.com/office/officeart/2005/8/layout/list1"/>
    <dgm:cxn modelId="{6ABC5E8D-9AE2-43C1-A6DE-7981C06CDCE8}" type="presParOf" srcId="{6E583833-1EB9-436C-A40B-A9D279AB5CF2}" destId="{A9241945-6F13-4BD2-8AB8-2BE1D5EE6D0B}" srcOrd="8" destOrd="0" presId="urn:microsoft.com/office/officeart/2005/8/layout/list1"/>
    <dgm:cxn modelId="{0D0BF119-3ADF-4B05-B7A0-31BEA05A08D8}" type="presParOf" srcId="{A9241945-6F13-4BD2-8AB8-2BE1D5EE6D0B}" destId="{8CB4B7E9-5853-42F0-9227-39628DF49E9F}" srcOrd="0" destOrd="0" presId="urn:microsoft.com/office/officeart/2005/8/layout/list1"/>
    <dgm:cxn modelId="{85000690-95CE-453C-BE05-9F94BD32A80A}" type="presParOf" srcId="{A9241945-6F13-4BD2-8AB8-2BE1D5EE6D0B}" destId="{26A0DE7D-26ED-46E9-B867-B1EE1713E771}" srcOrd="1" destOrd="0" presId="urn:microsoft.com/office/officeart/2005/8/layout/list1"/>
    <dgm:cxn modelId="{27710E93-BB4C-4EC0-9EBA-6539EC42A64B}" type="presParOf" srcId="{6E583833-1EB9-436C-A40B-A9D279AB5CF2}" destId="{D65A9A29-5DC6-4C46-95ED-2173B9B8B7C3}" srcOrd="9" destOrd="0" presId="urn:microsoft.com/office/officeart/2005/8/layout/list1"/>
    <dgm:cxn modelId="{CD0F2EC5-10A5-44BD-A9DE-4C33CD286E49}" type="presParOf" srcId="{6E583833-1EB9-436C-A40B-A9D279AB5CF2}" destId="{DA4790D2-42BF-4703-A37F-F2C78B4B6F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94133-94CE-4E4C-BD6E-EAC0A6D2C832}">
      <dsp:nvSpPr>
        <dsp:cNvPr id="0" name=""/>
        <dsp:cNvSpPr/>
      </dsp:nvSpPr>
      <dsp:spPr>
        <a:xfrm>
          <a:off x="0" y="348827"/>
          <a:ext cx="70567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02A5-946C-4F4D-815D-9E2DA0D9B1D3}">
      <dsp:nvSpPr>
        <dsp:cNvPr id="0" name=""/>
        <dsp:cNvSpPr/>
      </dsp:nvSpPr>
      <dsp:spPr>
        <a:xfrm>
          <a:off x="352839" y="9347"/>
          <a:ext cx="4939748" cy="678960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Porosidad</a:t>
          </a:r>
          <a:endParaRPr lang="es-MX" sz="2300" kern="1200" dirty="0"/>
        </a:p>
      </dsp:txBody>
      <dsp:txXfrm>
        <a:off x="385983" y="42491"/>
        <a:ext cx="4873460" cy="612672"/>
      </dsp:txXfrm>
    </dsp:sp>
    <dsp:sp modelId="{F6B9264E-24A7-4BC5-836C-B7C6400615AA}">
      <dsp:nvSpPr>
        <dsp:cNvPr id="0" name=""/>
        <dsp:cNvSpPr/>
      </dsp:nvSpPr>
      <dsp:spPr>
        <a:xfrm>
          <a:off x="0" y="1392108"/>
          <a:ext cx="70567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shade val="50000"/>
              <a:hueOff val="285397"/>
              <a:satOff val="-18030"/>
              <a:lumOff val="311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98F57-52EE-451F-AA63-30B2219FC3C3}">
      <dsp:nvSpPr>
        <dsp:cNvPr id="0" name=""/>
        <dsp:cNvSpPr/>
      </dsp:nvSpPr>
      <dsp:spPr>
        <a:xfrm>
          <a:off x="352839" y="1052627"/>
          <a:ext cx="4939748" cy="678960"/>
        </a:xfrm>
        <a:prstGeom prst="roundRect">
          <a:avLst/>
        </a:prstGeom>
        <a:solidFill>
          <a:schemeClr val="accent4">
            <a:shade val="50000"/>
            <a:hueOff val="285397"/>
            <a:satOff val="-18030"/>
            <a:lumOff val="3114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Conductividad hidráulica</a:t>
          </a:r>
          <a:endParaRPr lang="es-MX" sz="2300" kern="1200" dirty="0"/>
        </a:p>
      </dsp:txBody>
      <dsp:txXfrm>
        <a:off x="385983" y="1085771"/>
        <a:ext cx="4873460" cy="612672"/>
      </dsp:txXfrm>
    </dsp:sp>
    <dsp:sp modelId="{DA4790D2-42BF-4703-A37F-F2C78B4B6F9E}">
      <dsp:nvSpPr>
        <dsp:cNvPr id="0" name=""/>
        <dsp:cNvSpPr/>
      </dsp:nvSpPr>
      <dsp:spPr>
        <a:xfrm>
          <a:off x="0" y="2435387"/>
          <a:ext cx="705678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shade val="50000"/>
              <a:hueOff val="285397"/>
              <a:satOff val="-18030"/>
              <a:lumOff val="311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0DE7D-26ED-46E9-B867-B1EE1713E771}">
      <dsp:nvSpPr>
        <dsp:cNvPr id="0" name=""/>
        <dsp:cNvSpPr/>
      </dsp:nvSpPr>
      <dsp:spPr>
        <a:xfrm>
          <a:off x="352839" y="2095908"/>
          <a:ext cx="4939748" cy="678960"/>
        </a:xfrm>
        <a:prstGeom prst="roundRect">
          <a:avLst/>
        </a:prstGeom>
        <a:solidFill>
          <a:schemeClr val="accent4">
            <a:shade val="50000"/>
            <a:hueOff val="285397"/>
            <a:satOff val="-18030"/>
            <a:lumOff val="3114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Pozos y manantiales</a:t>
          </a:r>
          <a:endParaRPr lang="es-MX" sz="2300" kern="1200" dirty="0"/>
        </a:p>
      </dsp:txBody>
      <dsp:txXfrm>
        <a:off x="385983" y="2129052"/>
        <a:ext cx="4873460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43E90-9700-4CAF-B1F2-A51257936553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F190D-8EA7-4027-9A2C-D7188EFB04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69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F190D-8EA7-4027-9A2C-D7188EFB0480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061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0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22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59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34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2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1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1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6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1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49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4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943C73-8844-4AAC-B571-2020B04F5E94}" type="datetimeFigureOut">
              <a:rPr lang="es-MX" smtClean="0"/>
              <a:t>29/07/2021</a:t>
            </a:fld>
            <a:endParaRPr lang="es-MX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0009DB-B33D-494C-9226-9008FB3A0BA3}" type="slidenum">
              <a:rPr lang="es-MX" smtClean="0"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652D-39A5-4EC9-9A02-3FE69A1C13D7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29/07/2021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088F-F330-4564-86B4-6AEE45874ED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3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OPERACIÓN Y MANTENIMIENTO POZO TOSCANA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Ing. Víctor Noel Neri Becerril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05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528815"/>
              </p:ext>
            </p:extLst>
          </p:nvPr>
        </p:nvGraphicFramePr>
        <p:xfrm>
          <a:off x="467544" y="112474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Extracción del pozo 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3779912" y="56612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Extracción promedio mensual </a:t>
            </a:r>
            <a:r>
              <a:rPr lang="es-MX" b="1" dirty="0" smtClean="0"/>
              <a:t>18320 m3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45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951857"/>
              </p:ext>
            </p:extLst>
          </p:nvPr>
        </p:nvGraphicFramePr>
        <p:xfrm>
          <a:off x="467544" y="1124744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Consumo Kwh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3203848" y="58052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Consumo promedio mensual  8416 </a:t>
            </a:r>
            <a:r>
              <a:rPr lang="es-MX" dirty="0" err="1" smtClean="0"/>
              <a:t>kWh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435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MX" dirty="0" smtClean="0"/>
              <a:t>	El más eficiente energéticamente </a:t>
            </a:r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619672" y="2505670"/>
            <a:ext cx="5237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2.17 m3/</a:t>
            </a:r>
            <a:r>
              <a:rPr lang="es-E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kWh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9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98186"/>
            <a:ext cx="6858000" cy="1172909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sz="4400" b="1" i="1" dirty="0" smtClean="0">
                <a:latin typeface="Arial" pitchFamily="34" charset="0"/>
                <a:cs typeface="Arial" pitchFamily="34" charset="0"/>
              </a:rPr>
              <a:t>CULTURA DEL AGUA</a:t>
            </a:r>
            <a:endParaRPr lang="es-MX" sz="4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Gonzalo Vera\Downloads\CALCOMANIěA%20br[1]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" y="5380038"/>
            <a:ext cx="91244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Gonzalo Vera\Downloads\CALCOMANIěA%20br[1]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938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2" y="1476740"/>
            <a:ext cx="2620366" cy="212201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" y="1732209"/>
            <a:ext cx="2601654" cy="17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78423"/>
            <a:ext cx="7886700" cy="639556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latin typeface="Arial" pitchFamily="34" charset="0"/>
                <a:cs typeface="Arial" pitchFamily="34" charset="0"/>
              </a:rPr>
              <a:t>CULTURA DEL AGUA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247543"/>
            <a:ext cx="7886700" cy="3929419"/>
          </a:xfrm>
        </p:spPr>
        <p:txBody>
          <a:bodyPr/>
          <a:lstStyle/>
          <a:p>
            <a:pPr algn="just"/>
            <a:r>
              <a:rPr lang="es-ES" altLang="es-MX" b="1" dirty="0">
                <a:latin typeface="Arial" pitchFamily="34" charset="0"/>
                <a:cs typeface="Arial" pitchFamily="34" charset="0"/>
              </a:rPr>
              <a:t>Cultura del agua, comprende los hábitos y costumbres para su cuidado, se enfoca en la manera cómo los seres humanos se relacionan con el agua y su medio ambiente. </a:t>
            </a:r>
            <a:r>
              <a:rPr lang="es-ES" altLang="es-MX" sz="2400" b="1" dirty="0">
                <a:latin typeface="Arial" pitchFamily="34" charset="0"/>
                <a:cs typeface="Arial" pitchFamily="34" charset="0"/>
              </a:rPr>
              <a:t>                       </a:t>
            </a:r>
          </a:p>
          <a:p>
            <a:endParaRPr lang="es-MX" dirty="0"/>
          </a:p>
        </p:txBody>
      </p:sp>
      <p:pic>
        <p:nvPicPr>
          <p:cNvPr id="4" name="Picture 2" descr="http://yucatan.com.mx/wp-content/uploads/2013/08/21_medio_ambiente_01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954530" y="4191913"/>
            <a:ext cx="3659409" cy="2428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CuadroTexto"/>
          <p:cNvSpPr txBox="1">
            <a:spLocks noGrp="1"/>
          </p:cNvSpPr>
          <p:nvPr>
            <p:ph type="title"/>
          </p:nvPr>
        </p:nvSpPr>
        <p:spPr>
          <a:xfrm>
            <a:off x="555655" y="1414244"/>
            <a:ext cx="78867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cap="all" dirty="0">
                <a:latin typeface="Arial" pitchFamily="34" charset="0"/>
                <a:cs typeface="Arial" pitchFamily="34" charset="0"/>
              </a:rPr>
              <a:t>El agua en TU PLANETA</a:t>
            </a:r>
          </a:p>
        </p:txBody>
      </p:sp>
      <p:pic>
        <p:nvPicPr>
          <p:cNvPr id="5" name="14 Imagen" descr="porcenta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04" y="2320636"/>
            <a:ext cx="3490601" cy="329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5 CuadroTexto"/>
          <p:cNvSpPr txBox="1">
            <a:spLocks noChangeArrowheads="1"/>
          </p:cNvSpPr>
          <p:nvPr/>
        </p:nvSpPr>
        <p:spPr bwMode="auto">
          <a:xfrm>
            <a:off x="4859338" y="2702020"/>
            <a:ext cx="3816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MX" sz="2400" b="1" dirty="0">
                <a:solidFill>
                  <a:prstClr val="black"/>
                </a:solidFill>
                <a:cs typeface="Arial" pitchFamily="34" charset="0"/>
              </a:rPr>
              <a:t>97% del agua es salada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" altLang="es-MX" sz="2400" b="1" dirty="0">
              <a:solidFill>
                <a:prstClr val="black"/>
              </a:solidFill>
              <a:cs typeface="Arial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MX" sz="2400" b="1" dirty="0">
                <a:solidFill>
                  <a:prstClr val="black"/>
                </a:solidFill>
                <a:cs typeface="Arial" pitchFamily="34" charset="0"/>
              </a:rPr>
              <a:t> 2%  del agua se encuentra  en los polos (congelada)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" altLang="es-MX" sz="2400" b="1" dirty="0">
              <a:solidFill>
                <a:prstClr val="black"/>
              </a:solidFill>
              <a:cs typeface="Arial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MX" sz="2400" b="1" dirty="0">
                <a:solidFill>
                  <a:prstClr val="black"/>
                </a:solidFill>
                <a:cs typeface="Arial" pitchFamily="34" charset="0"/>
              </a:rPr>
              <a:t> 1%  del agua  es consumible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2" y="2824671"/>
            <a:ext cx="3606800" cy="2247900"/>
          </a:xfrm>
          <a:prstGeom prst="rect">
            <a:avLst/>
          </a:prstGeom>
        </p:spPr>
      </p:pic>
      <p:pic>
        <p:nvPicPr>
          <p:cNvPr id="5" name="Imagen 4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84" y="1254750"/>
            <a:ext cx="3810000" cy="2133600"/>
          </a:xfrm>
          <a:prstGeom prst="rect">
            <a:avLst/>
          </a:prstGeom>
        </p:spPr>
      </p:pic>
      <p:pic>
        <p:nvPicPr>
          <p:cNvPr id="6" name="Imagen 5" descr="zebras-at-sunse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85" y="3545130"/>
            <a:ext cx="3895228" cy="260087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2352" y="17519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.025% SE REPARTE </a:t>
            </a:r>
            <a:endParaRPr lang="es-E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ENTRE  LA </a:t>
            </a:r>
            <a:r>
              <a:rPr lang="es-E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NATURALEZA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griculture_204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89" y="1611763"/>
            <a:ext cx="4946326" cy="3634474"/>
          </a:xfrm>
          <a:prstGeom prst="rect">
            <a:avLst/>
          </a:prstGeom>
        </p:spPr>
      </p:pic>
      <p:pic>
        <p:nvPicPr>
          <p:cNvPr id="5" name="Imagen 4" descr="22089-producci-n-industrial-de-alemania-retrocede-en-jun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21" y="2458380"/>
            <a:ext cx="3671492" cy="439962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68461" y="1831564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USO INDUSTRIAL</a:t>
            </a:r>
            <a:endParaRPr lang="es-MX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238460" y="5515624"/>
            <a:ext cx="256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USO AGRÍCOLA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desperdicio_de_agua_big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457200" y="1600201"/>
            <a:ext cx="3412751" cy="1876882"/>
          </a:xfrm>
          <a:prstGeom prst="rect">
            <a:avLst/>
          </a:prstGeom>
        </p:spPr>
      </p:pic>
      <p:pic>
        <p:nvPicPr>
          <p:cNvPr id="5" name="Imagen 4" descr="Como-cambiar-el-grifo-de-la-duch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042" y="1417638"/>
            <a:ext cx="3516997" cy="3502929"/>
          </a:xfrm>
          <a:prstGeom prst="rect">
            <a:avLst/>
          </a:prstGeom>
        </p:spPr>
      </p:pic>
      <p:pic>
        <p:nvPicPr>
          <p:cNvPr id="6" name="Imagen 5" descr="87717342_X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11" y="3477083"/>
            <a:ext cx="3540531" cy="235738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90732" y="5905387"/>
            <a:ext cx="2835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USO DOMÉSTICO</a:t>
            </a:r>
            <a:endParaRPr lang="es-MX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342042" y="1774400"/>
            <a:ext cx="7929562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MX" sz="2100" b="1" dirty="0">
                <a:solidFill>
                  <a:prstClr val="black"/>
                </a:solidFill>
                <a:cs typeface="Arial" pitchFamily="34" charset="0"/>
              </a:rPr>
              <a:t>Nuestro organismo funciona adecuadamente gracias a la cantidad de agua que contiene, ya que nuestro cuerpo esta formado por un 75% de agua.</a:t>
            </a:r>
          </a:p>
          <a:p>
            <a:pPr algn="just" eaLnBrk="1" hangingPunct="1"/>
            <a:endParaRPr lang="es-ES" altLang="es-MX" sz="2100" b="1" dirty="0">
              <a:solidFill>
                <a:prstClr val="black"/>
              </a:solidFill>
              <a:cs typeface="Arial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" altLang="es-MX" sz="2100" b="1" dirty="0">
                <a:solidFill>
                  <a:prstClr val="black"/>
                </a:solidFill>
                <a:cs typeface="Arial" pitchFamily="34" charset="0"/>
              </a:rPr>
              <a:t>Es importante consumir por lo menos 2 litros de agua diariamente si no morirías en 3 </a:t>
            </a:r>
            <a:r>
              <a:rPr lang="es-ES" altLang="es-MX" sz="2100" b="1" dirty="0" err="1">
                <a:solidFill>
                  <a:prstClr val="black"/>
                </a:solidFill>
                <a:cs typeface="Arial" pitchFamily="34" charset="0"/>
              </a:rPr>
              <a:t>ó</a:t>
            </a:r>
            <a:r>
              <a:rPr lang="es-ES" altLang="es-MX" sz="2100" b="1" dirty="0">
                <a:solidFill>
                  <a:prstClr val="black"/>
                </a:solidFill>
                <a:cs typeface="Arial" pitchFamily="34" charset="0"/>
              </a:rPr>
              <a:t> 4 días.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ES" altLang="es-MX" sz="2100" b="1" dirty="0">
              <a:solidFill>
                <a:prstClr val="black"/>
              </a:solidFill>
              <a:cs typeface="Arial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ES" altLang="es-MX" sz="2100" b="1" dirty="0">
                <a:solidFill>
                  <a:prstClr val="black"/>
                </a:solidFill>
                <a:cs typeface="Arial" pitchFamily="34" charset="0"/>
              </a:rPr>
              <a:t>Permite una hidratación adecuada.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ES" altLang="es-MX" sz="2100" b="1" dirty="0">
              <a:solidFill>
                <a:prstClr val="black"/>
              </a:solidFill>
              <a:cs typeface="Arial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MX" sz="2100" b="1" dirty="0">
                <a:solidFill>
                  <a:prstClr val="black"/>
                </a:solidFill>
                <a:cs typeface="Arial" pitchFamily="34" charset="0"/>
              </a:rPr>
              <a:t>Contribuye a la excreción constante de desechos.</a:t>
            </a:r>
          </a:p>
          <a:p>
            <a:pPr eaLnBrk="1" hangingPunct="1"/>
            <a:endParaRPr lang="es-ES" altLang="es-MX" sz="2100" b="1" dirty="0">
              <a:solidFill>
                <a:prstClr val="black"/>
              </a:solidFill>
              <a:cs typeface="Arial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altLang="es-MX" sz="2100" b="1" dirty="0">
                <a:solidFill>
                  <a:prstClr val="black"/>
                </a:solidFill>
                <a:cs typeface="Arial" pitchFamily="34" charset="0"/>
              </a:rPr>
              <a:t>Da </a:t>
            </a:r>
            <a:r>
              <a:rPr lang="es-ES" altLang="es-MX" sz="2100" b="1" dirty="0" smtClean="0">
                <a:solidFill>
                  <a:prstClr val="black"/>
                </a:solidFill>
                <a:cs typeface="Arial" pitchFamily="34" charset="0"/>
              </a:rPr>
              <a:t>más </a:t>
            </a:r>
            <a:r>
              <a:rPr lang="es-ES" altLang="es-MX" sz="2100" b="1" dirty="0">
                <a:solidFill>
                  <a:prstClr val="black"/>
                </a:solidFill>
                <a:cs typeface="Arial" pitchFamily="34" charset="0"/>
              </a:rPr>
              <a:t>vitalidad, </a:t>
            </a:r>
            <a:r>
              <a:rPr lang="es-ES" altLang="es-MX" sz="2100" b="1" dirty="0" smtClean="0">
                <a:solidFill>
                  <a:prstClr val="black"/>
                </a:solidFill>
                <a:cs typeface="Arial" pitchFamily="34" charset="0"/>
              </a:rPr>
              <a:t>elasticidad </a:t>
            </a:r>
            <a:r>
              <a:rPr lang="es-ES" altLang="es-MX" sz="2100" b="1" dirty="0">
                <a:solidFill>
                  <a:prstClr val="black"/>
                </a:solidFill>
                <a:cs typeface="Arial" pitchFamily="34" charset="0"/>
              </a:rPr>
              <a:t>y suavidad en la piel</a:t>
            </a:r>
            <a:r>
              <a:rPr lang="es-ES" altLang="es-MX" sz="2400" b="1" dirty="0">
                <a:solidFill>
                  <a:prstClr val="white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1431" y="1154737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4000" b="1" cap="all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 y salud</a:t>
            </a:r>
          </a:p>
        </p:txBody>
      </p:sp>
      <p:pic>
        <p:nvPicPr>
          <p:cNvPr id="6" name="Picture 2" descr="http://wasanga.com/gabrielanegrin/files/2013/04/agua-en-homb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920" y="3420833"/>
            <a:ext cx="160178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3.bp.blogspot.com/_zcD-z4oGARg/TSH5aQcassI/AAAAAAAAA_U/Zt8x9wepPjE/s1600/tomar-agua-para-bajar-de-peso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989954" y="5740685"/>
            <a:ext cx="1512168" cy="1003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/>
              <a:t>Acuífero </a:t>
            </a:r>
            <a:r>
              <a:rPr lang="es-MX" dirty="0" smtClean="0"/>
              <a:t>.- </a:t>
            </a:r>
            <a:r>
              <a:rPr lang="es-MX" dirty="0"/>
              <a:t>S</a:t>
            </a:r>
            <a:r>
              <a:rPr lang="es-MX" dirty="0" smtClean="0"/>
              <a:t>e </a:t>
            </a:r>
            <a:r>
              <a:rPr lang="es-MX" dirty="0"/>
              <a:t>define como una formación geológica que está constituida por una o más capas de rocas, capaz de almacenar y ceder el agua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pPr marL="109728" indent="0">
              <a:buNone/>
            </a:pP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Aguas subterráneas </a:t>
            </a:r>
            <a:endParaRPr lang="es-MX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77841891"/>
              </p:ext>
            </p:extLst>
          </p:nvPr>
        </p:nvGraphicFramePr>
        <p:xfrm>
          <a:off x="1187624" y="3284984"/>
          <a:ext cx="705678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560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55" y="2884816"/>
            <a:ext cx="5691211" cy="377042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56928" y="1290543"/>
            <a:ext cx="4030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s-E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PARA  TODOS</a:t>
            </a:r>
            <a:endParaRPr lang="es-MX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61615" y="2044531"/>
            <a:ext cx="5820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MÁS DE 1050 MILLONES DE PERSONAS VIVEN EN LUGARES DONDE EL AGUA ES ESCASA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agua4_01_1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3682440"/>
            <a:ext cx="4241801" cy="2931556"/>
          </a:xfrm>
          <a:prstGeom prst="rect">
            <a:avLst/>
          </a:prstGeom>
        </p:spPr>
      </p:pic>
      <p:pic>
        <p:nvPicPr>
          <p:cNvPr id="5" name="Imagen 4" descr="1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29" y="2571664"/>
            <a:ext cx="4338991" cy="325424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91856" y="1271819"/>
            <a:ext cx="5747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CULPABLE DE LA MUERTE</a:t>
            </a:r>
            <a:endParaRPr lang="es-MX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-60847" y="223468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 MILLONES DE 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NIÑOS AL </a:t>
            </a:r>
            <a:r>
              <a:rPr lang="es-E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AÑO </a:t>
            </a:r>
            <a:r>
              <a:rPr lang="es-E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MUEREN POR </a:t>
            </a:r>
            <a:r>
              <a:rPr lang="es-E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CÓLERA Y DIARREA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25000" y="1207825"/>
            <a:ext cx="8893999" cy="5650175"/>
            <a:chOff x="928670" y="1523974"/>
            <a:chExt cx="5005203" cy="3600000"/>
          </a:xfrm>
        </p:grpSpPr>
        <p:grpSp>
          <p:nvGrpSpPr>
            <p:cNvPr id="6" name="14 Grupo"/>
            <p:cNvGrpSpPr/>
            <p:nvPr/>
          </p:nvGrpSpPr>
          <p:grpSpPr>
            <a:xfrm>
              <a:off x="928670" y="1523974"/>
              <a:ext cx="5005203" cy="3600000"/>
              <a:chOff x="928670" y="1738288"/>
              <a:chExt cx="5005203" cy="3600000"/>
            </a:xfrm>
          </p:grpSpPr>
          <p:pic>
            <p:nvPicPr>
              <p:cNvPr id="8" name="Picture 2" descr="http://www.aiguesdebarcelona.cat/media/img/content/agua/ciclo_urbano/grafico_01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8670" y="1738288"/>
                <a:ext cx="5005203" cy="3600000"/>
              </a:xfrm>
              <a:prstGeom prst="rect">
                <a:avLst/>
              </a:prstGeom>
              <a:noFill/>
            </p:spPr>
          </p:pic>
          <p:sp>
            <p:nvSpPr>
              <p:cNvPr id="9" name="8 CuadroTexto"/>
              <p:cNvSpPr txBox="1"/>
              <p:nvPr/>
            </p:nvSpPr>
            <p:spPr>
              <a:xfrm>
                <a:off x="1357298" y="2238354"/>
                <a:ext cx="92869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 smtClean="0">
                    <a:ln w="1905"/>
                    <a:gradFill>
                      <a:gsLst>
                        <a:gs pos="0">
                          <a:srgbClr val="70AD47">
                            <a:shade val="20000"/>
                            <a:satMod val="200000"/>
                          </a:srgbClr>
                        </a:gs>
                        <a:gs pos="78000">
                          <a:srgbClr val="70AD47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70AD47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Captación</a:t>
                </a:r>
                <a:endParaRPr lang="es-ES" sz="11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1928802" y="3024172"/>
                <a:ext cx="12144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 smtClean="0">
                    <a:ln w="1905"/>
                    <a:gradFill>
                      <a:gsLst>
                        <a:gs pos="0">
                          <a:srgbClr val="70AD47">
                            <a:shade val="20000"/>
                            <a:satMod val="200000"/>
                          </a:srgbClr>
                        </a:gs>
                        <a:gs pos="78000">
                          <a:srgbClr val="70AD47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70AD47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Potabilización</a:t>
                </a:r>
                <a:endParaRPr lang="es-ES" sz="11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3500438" y="2381230"/>
                <a:ext cx="121444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 smtClean="0">
                    <a:ln w="1905"/>
                    <a:gradFill>
                      <a:gsLst>
                        <a:gs pos="0">
                          <a:srgbClr val="70AD47">
                            <a:shade val="20000"/>
                            <a:satMod val="200000"/>
                          </a:srgbClr>
                        </a:gs>
                        <a:gs pos="78000">
                          <a:srgbClr val="70AD47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70AD47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Transporte y Almacenamiento</a:t>
                </a:r>
                <a:endParaRPr lang="es-ES" sz="11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4572008" y="2738420"/>
                <a:ext cx="12144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 smtClean="0">
                    <a:ln w="1905"/>
                    <a:gradFill>
                      <a:gsLst>
                        <a:gs pos="0">
                          <a:srgbClr val="70AD47">
                            <a:shade val="20000"/>
                            <a:satMod val="200000"/>
                          </a:srgbClr>
                        </a:gs>
                        <a:gs pos="78000">
                          <a:srgbClr val="70AD47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70AD47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Distribución</a:t>
                </a:r>
                <a:endParaRPr lang="es-ES" sz="11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4214818" y="3738552"/>
                <a:ext cx="85725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 smtClean="0">
                    <a:ln w="1905"/>
                    <a:gradFill>
                      <a:gsLst>
                        <a:gs pos="0">
                          <a:srgbClr val="70AD47">
                            <a:shade val="20000"/>
                            <a:satMod val="200000"/>
                          </a:srgbClr>
                        </a:gs>
                        <a:gs pos="78000">
                          <a:srgbClr val="70AD47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70AD47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Consumo</a:t>
                </a:r>
                <a:endParaRPr lang="es-ES" sz="11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4143380" y="4524370"/>
                <a:ext cx="12144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 smtClean="0">
                    <a:ln w="1905"/>
                    <a:gradFill>
                      <a:gsLst>
                        <a:gs pos="0">
                          <a:srgbClr val="70AD47">
                            <a:shade val="20000"/>
                            <a:satMod val="200000"/>
                          </a:srgbClr>
                        </a:gs>
                        <a:gs pos="78000">
                          <a:srgbClr val="70AD47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70AD47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Alcantarillado</a:t>
                </a:r>
                <a:endParaRPr lang="es-ES" sz="11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4714884" y="4952998"/>
                <a:ext cx="12144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 smtClean="0">
                    <a:ln w="1905"/>
                    <a:gradFill>
                      <a:gsLst>
                        <a:gs pos="0">
                          <a:srgbClr val="70AD47">
                            <a:shade val="20000"/>
                            <a:satMod val="200000"/>
                          </a:srgbClr>
                        </a:gs>
                        <a:gs pos="78000">
                          <a:srgbClr val="70AD47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70AD47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Depuración</a:t>
                </a:r>
                <a:endParaRPr lang="es-ES" sz="11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5214950" y="3667114"/>
                <a:ext cx="714380" cy="218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 smtClean="0">
                    <a:ln w="1905"/>
                    <a:gradFill>
                      <a:gsLst>
                        <a:gs pos="0">
                          <a:srgbClr val="70AD47">
                            <a:shade val="20000"/>
                            <a:satMod val="200000"/>
                          </a:srgbClr>
                        </a:gs>
                        <a:gs pos="78000">
                          <a:srgbClr val="70AD47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70AD47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Reciclaje</a:t>
                </a:r>
                <a:endParaRPr lang="es-ES" sz="11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3286124" y="4881560"/>
                <a:ext cx="121444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100" b="1" dirty="0" smtClean="0">
                    <a:ln w="1905"/>
                    <a:gradFill>
                      <a:gsLst>
                        <a:gs pos="0">
                          <a:srgbClr val="70AD47">
                            <a:shade val="20000"/>
                            <a:satMod val="200000"/>
                          </a:srgbClr>
                        </a:gs>
                        <a:gs pos="78000">
                          <a:srgbClr val="70AD47">
                            <a:tint val="90000"/>
                            <a:shade val="89000"/>
                            <a:satMod val="220000"/>
                          </a:srgbClr>
                        </a:gs>
                        <a:gs pos="100000">
                          <a:srgbClr val="70AD47">
                            <a:tint val="12000"/>
                            <a:satMod val="255000"/>
                          </a:srgb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Retorno</a:t>
                </a:r>
                <a:endParaRPr lang="es-ES" sz="1100" b="1" dirty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7" name="6 CuadroTexto"/>
            <p:cNvSpPr txBox="1"/>
            <p:nvPr/>
          </p:nvSpPr>
          <p:spPr>
            <a:xfrm>
              <a:off x="928670" y="1523974"/>
              <a:ext cx="2071702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>
                  <a:ln w="1905"/>
                  <a:gradFill>
                    <a:gsLst>
                      <a:gs pos="0">
                        <a:srgbClr val="70AD47">
                          <a:shade val="20000"/>
                          <a:satMod val="200000"/>
                        </a:srgbClr>
                      </a:gs>
                      <a:gs pos="78000">
                        <a:srgbClr val="70AD47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0AD47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CICLO URBANO DEL AGUA</a:t>
              </a:r>
              <a:endParaRPr lang="es-ES" sz="1200" b="1" dirty="0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58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77659" y="1930376"/>
            <a:ext cx="82159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Aguas Grises   </a:t>
            </a:r>
          </a:p>
          <a:p>
            <a:pPr algn="ctr"/>
            <a:r>
              <a:rPr lang="es-MX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Tinas, regaderas, lavabos, lavaderos,</a:t>
            </a:r>
          </a:p>
          <a:p>
            <a:pPr algn="ctr"/>
            <a:r>
              <a:rPr lang="es-MX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Lavadoras de ropa y de trastes.</a:t>
            </a:r>
          </a:p>
          <a:p>
            <a:pPr algn="ctr"/>
            <a:endParaRPr lang="es-MX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MX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Aguas Negras</a:t>
            </a:r>
          </a:p>
          <a:p>
            <a:pPr algn="ctr"/>
            <a:r>
              <a:rPr lang="es-MX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Son las que desaguan nuestros fregaderos y excusados </a:t>
            </a:r>
            <a:endParaRPr lang="es-MX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4000" b="1" dirty="0" smtClean="0"/>
          </a:p>
          <a:p>
            <a:endParaRPr lang="es-MX" sz="4000" b="1" dirty="0"/>
          </a:p>
          <a:p>
            <a:r>
              <a:rPr lang="es-MX" sz="4000" b="1" dirty="0" smtClean="0"/>
              <a:t>video ciclo urbano del agua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35493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7/78/ESQUEMPEQUE.jpg/500px-ESQUEMPE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720" y="2165353"/>
            <a:ext cx="7058280" cy="4700816"/>
          </a:xfrm>
          <a:prstGeom prst="rect">
            <a:avLst/>
          </a:prstGeom>
          <a:noFill/>
        </p:spPr>
      </p:pic>
      <p:sp>
        <p:nvSpPr>
          <p:cNvPr id="4" name="3 Elipse"/>
          <p:cNvSpPr/>
          <p:nvPr/>
        </p:nvSpPr>
        <p:spPr>
          <a:xfrm>
            <a:off x="217480" y="2461297"/>
            <a:ext cx="1800000" cy="128588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PROCESOS FÍSICOS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149240" y="3747181"/>
            <a:ext cx="1800000" cy="12858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PROCESOS QUÍMICOS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67352" y="5286611"/>
            <a:ext cx="1980000" cy="128588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prstClr val="white"/>
                </a:solidFill>
              </a:rPr>
              <a:t>PROCESOS BIOLÓGICOS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77659" y="1419388"/>
            <a:ext cx="821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TRATAMIENTO DE AGUAS RESIDUALES</a:t>
            </a:r>
            <a:endParaRPr lang="es-MX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2060894"/>
            <a:ext cx="46434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400" b="1" cap="all" spc="300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NOM-003-SEMARNAT-1997</a:t>
            </a:r>
            <a:endParaRPr lang="es-ES" sz="2400" b="1" cap="all" spc="30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Imagen 2" descr="F:\Images\Cámara\201104\201104A0\Ploto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2229" y="2114231"/>
            <a:ext cx="457203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t1.gstatic.com/images?q=tbn:ANd9GcRwA8QeXsTWNKhcin4VmvYDqoXiPtkKDxfFCDQGzFVFMUaY1rjF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325" y="2807484"/>
            <a:ext cx="288370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t1.gstatic.com/images?q=tbn:ANd9GcSWAmtP6L6IrqH_j5uIGlDMLB3bhmtCKfhs7Y6Dsp52_rQHAc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6169" y="4667549"/>
            <a:ext cx="321471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http://www.industriasmakech.com.mx/assets/thumbs/wc_mallorc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5561" y="4801579"/>
            <a:ext cx="2517943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150125" y="1277113"/>
            <a:ext cx="872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REUTILIZACIÓN DE AGUAS RESIDUALES</a:t>
            </a:r>
            <a:endParaRPr lang="es-MX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sz="4000" b="1" dirty="0" smtClean="0"/>
          </a:p>
          <a:p>
            <a:endParaRPr lang="es-MX" sz="4000" b="1" dirty="0"/>
          </a:p>
          <a:p>
            <a:r>
              <a:rPr lang="es-MX" sz="4000" b="1" dirty="0" smtClean="0"/>
              <a:t>video </a:t>
            </a:r>
            <a:r>
              <a:rPr lang="es-MX" sz="4000" b="1" dirty="0"/>
              <a:t>Planta de tratamiento de aguas residuales</a:t>
            </a:r>
          </a:p>
        </p:txBody>
      </p:sp>
    </p:spTree>
    <p:extLst>
      <p:ext uri="{BB962C8B-B14F-4D97-AF65-F5344CB8AC3E}">
        <p14:creationId xmlns:p14="http://schemas.microsoft.com/office/powerpoint/2010/main" val="29156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94F_WTfTN6g/Tludc0qkMCI/AAAAAAAAAMU/qsPl-0o9SzI/s1600/water-foo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12584">
            <a:off x="5643875" y="2015747"/>
            <a:ext cx="2777392" cy="377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CuadroTexto"/>
          <p:cNvSpPr txBox="1"/>
          <p:nvPr/>
        </p:nvSpPr>
        <p:spPr>
          <a:xfrm>
            <a:off x="607325" y="1272941"/>
            <a:ext cx="792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HUELLA  HÍDRICA </a:t>
            </a:r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84495" y="1977762"/>
            <a:ext cx="4708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 la suma de agua que utiliza cada persona, país o región para sus diversas actividades más  la que es necesaria para producir los bienes y servicios que consume. </a:t>
            </a:r>
            <a:endParaRPr lang="es-MX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1719" t="21250" r="6250" b="22500"/>
          <a:stretch>
            <a:fillRect/>
          </a:stretch>
        </p:blipFill>
        <p:spPr bwMode="auto">
          <a:xfrm>
            <a:off x="262507" y="4663059"/>
            <a:ext cx="4643470" cy="1808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6621" t="17500" r="14306" b="8750"/>
          <a:stretch>
            <a:fillRect/>
          </a:stretch>
        </p:blipFill>
        <p:spPr bwMode="auto">
          <a:xfrm>
            <a:off x="600501" y="1406307"/>
            <a:ext cx="7942997" cy="527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2" b="2993"/>
          <a:stretch/>
        </p:blipFill>
        <p:spPr>
          <a:xfrm>
            <a:off x="179512" y="188640"/>
            <a:ext cx="8540078" cy="6118698"/>
          </a:xfrm>
        </p:spPr>
      </p:pic>
    </p:spTree>
    <p:extLst>
      <p:ext uri="{BB962C8B-B14F-4D97-AF65-F5344CB8AC3E}">
        <p14:creationId xmlns:p14="http://schemas.microsoft.com/office/powerpoint/2010/main" val="26198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99" y="5908737"/>
            <a:ext cx="1236316" cy="95935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555845" y="2197290"/>
            <a:ext cx="521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2384" y="2778527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www.opdapaslerma.gob.mx</a:t>
            </a:r>
          </a:p>
          <a:p>
            <a:pPr algn="ctr"/>
            <a:r>
              <a:rPr lang="es-MX" sz="4000" b="1" dirty="0" smtClean="0">
                <a:solidFill>
                  <a:prstClr val="black"/>
                </a:solidFill>
                <a:latin typeface="Museo Sans 100" pitchFamily="50" charset="0"/>
              </a:rPr>
              <a:t>      </a:t>
            </a:r>
          </a:p>
          <a:p>
            <a:pPr algn="ctr"/>
            <a:r>
              <a:rPr lang="es-MX" sz="4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Opdapas</a:t>
            </a:r>
            <a:r>
              <a:rPr lang="es-MX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Lerma</a:t>
            </a:r>
            <a:endParaRPr lang="es-MX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44585"/>
            <a:ext cx="916950" cy="9169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916477" y="5557416"/>
            <a:ext cx="526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Tel. 728 28 2 05 39, 28 2 05 41</a:t>
            </a:r>
          </a:p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cultura@opdapaslerma.gob.mx</a:t>
            </a:r>
            <a:endParaRPr lang="es-MX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Profundidad total: 238 metros</a:t>
            </a:r>
          </a:p>
          <a:p>
            <a:r>
              <a:rPr lang="es-MX" dirty="0" smtClean="0"/>
              <a:t>99 metros de tubería ciega</a:t>
            </a:r>
          </a:p>
          <a:p>
            <a:r>
              <a:rPr lang="es-MX" dirty="0" smtClean="0"/>
              <a:t>79 metros de columna </a:t>
            </a:r>
          </a:p>
          <a:p>
            <a:r>
              <a:rPr lang="es-MX" dirty="0" smtClean="0"/>
              <a:t>Diámetro de columna 6 pulgadas</a:t>
            </a:r>
          </a:p>
          <a:p>
            <a:r>
              <a:rPr lang="es-MX" dirty="0" smtClean="0"/>
              <a:t>Bomba 24 lts /seg, actualmente 19 lts/seg.</a:t>
            </a:r>
          </a:p>
          <a:p>
            <a:r>
              <a:rPr lang="es-MX" dirty="0" smtClean="0"/>
              <a:t>Motor 50 hp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Pozo Toscana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59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5037" b="3036"/>
          <a:stretch/>
        </p:blipFill>
        <p:spPr>
          <a:xfrm>
            <a:off x="1554760" y="332656"/>
            <a:ext cx="7337720" cy="626461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74440" cy="4536504"/>
          </a:xfrm>
        </p:spPr>
        <p:txBody>
          <a:bodyPr vert="vert270">
            <a:normAutofit fontScale="90000"/>
          </a:bodyPr>
          <a:lstStyle/>
          <a:p>
            <a:r>
              <a:rPr lang="es-MX" dirty="0" smtClean="0"/>
              <a:t>PARTES DE POZO PROFUNDO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6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6173" r="3000" b="1768"/>
          <a:stretch/>
        </p:blipFill>
        <p:spPr>
          <a:xfrm>
            <a:off x="1187624" y="1484784"/>
            <a:ext cx="6264696" cy="4862373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PARTES DE UNA BOMBA SUMERGIBLE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0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Extracción del pozo profundo</a:t>
            </a:r>
          </a:p>
          <a:p>
            <a:pPr lvl="1"/>
            <a:r>
              <a:rPr lang="es-MX" dirty="0" smtClean="0"/>
              <a:t>Nivel estático 47 metros</a:t>
            </a:r>
          </a:p>
          <a:p>
            <a:pPr lvl="1"/>
            <a:r>
              <a:rPr lang="es-MX" dirty="0" smtClean="0"/>
              <a:t>Nivel dinámico 72 metros</a:t>
            </a:r>
          </a:p>
          <a:p>
            <a:pPr marL="393192" lvl="1" indent="0">
              <a:buNone/>
            </a:pPr>
            <a:r>
              <a:rPr lang="es-MX" dirty="0" smtClean="0"/>
              <a:t> </a:t>
            </a:r>
          </a:p>
          <a:p>
            <a:r>
              <a:rPr lang="es-MX" dirty="0" smtClean="0"/>
              <a:t>Sistema de desinfección (hipoclorito de sodio al 13%)</a:t>
            </a:r>
          </a:p>
          <a:p>
            <a:r>
              <a:rPr lang="es-MX" dirty="0" smtClean="0"/>
              <a:t>Cisterna</a:t>
            </a:r>
            <a:r>
              <a:rPr lang="es-MX" dirty="0"/>
              <a:t> </a:t>
            </a:r>
            <a:r>
              <a:rPr lang="es-MX" dirty="0" smtClean="0"/>
              <a:t>de almacenamiento</a:t>
            </a:r>
          </a:p>
          <a:p>
            <a:pPr lvl="1"/>
            <a:r>
              <a:rPr lang="es-MX" dirty="0" smtClean="0"/>
              <a:t>Capacidad 959 m3</a:t>
            </a:r>
          </a:p>
          <a:p>
            <a:pPr lvl="1"/>
            <a:endParaRPr lang="es-MX" dirty="0" smtClean="0"/>
          </a:p>
          <a:p>
            <a:r>
              <a:rPr lang="es-MX" dirty="0" smtClean="0"/>
              <a:t>Filtrado</a:t>
            </a:r>
          </a:p>
          <a:p>
            <a:endParaRPr lang="es-MX" dirty="0" smtClean="0"/>
          </a:p>
          <a:p>
            <a:r>
              <a:rPr lang="es-MX" dirty="0" smtClean="0"/>
              <a:t>Rebombeo a tanque de distribución</a:t>
            </a:r>
          </a:p>
          <a:p>
            <a:pPr lvl="1"/>
            <a:r>
              <a:rPr lang="es-MX" dirty="0" smtClean="0"/>
              <a:t>75 m3 </a:t>
            </a:r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Sistema de distribución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38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Tanques metálico de acero negro con recubrimiento especial para agua potable.</a:t>
            </a:r>
          </a:p>
          <a:p>
            <a:r>
              <a:rPr lang="es-MX" dirty="0"/>
              <a:t>V</a:t>
            </a:r>
            <a:r>
              <a:rPr lang="es-MX" dirty="0" smtClean="0"/>
              <a:t>álvulas automáticas, presión de trabajo de 2 a 4 kg/cm2</a:t>
            </a:r>
          </a:p>
          <a:p>
            <a:r>
              <a:rPr lang="es-MX" dirty="0" smtClean="0"/>
              <a:t> Controlador digital de tiempo.</a:t>
            </a:r>
          </a:p>
          <a:p>
            <a:r>
              <a:rPr lang="es-MX" dirty="0" smtClean="0"/>
              <a:t>Material filtrante por medio de arenas.</a:t>
            </a:r>
          </a:p>
          <a:p>
            <a:r>
              <a:rPr lang="es-MX" dirty="0" smtClean="0"/>
              <a:t>Hierro , Manganeso, ácido sulfhídrico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pPr algn="ctr"/>
            <a:r>
              <a:rPr lang="es-MX" dirty="0" smtClean="0"/>
              <a:t>FILTRADO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15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13373" r="8023" b="14793"/>
          <a:stretch/>
        </p:blipFill>
        <p:spPr>
          <a:xfrm>
            <a:off x="539552" y="1772816"/>
            <a:ext cx="4153464" cy="410445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 smtClean="0"/>
              <a:t>SISTEMA DE FILTRADO</a:t>
            </a: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</TotalTime>
  <Words>492</Words>
  <Application>Microsoft Office PowerPoint</Application>
  <PresentationFormat>Presentación en pantalla (4:3)</PresentationFormat>
  <Paragraphs>114</Paragraphs>
  <Slides>30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Lucida Sans Unicode</vt:lpstr>
      <vt:lpstr>Museo Sans 100</vt:lpstr>
      <vt:lpstr>Verdana</vt:lpstr>
      <vt:lpstr>Wingdings 2</vt:lpstr>
      <vt:lpstr>Wingdings 3</vt:lpstr>
      <vt:lpstr>Concurrencia</vt:lpstr>
      <vt:lpstr>Tema de Office</vt:lpstr>
      <vt:lpstr>OPERACIÓN Y MANTENIMIENTO POZO TOSCANA </vt:lpstr>
      <vt:lpstr>Aguas subterráneas </vt:lpstr>
      <vt:lpstr>Presentación de PowerPoint</vt:lpstr>
      <vt:lpstr>Pozo Toscana</vt:lpstr>
      <vt:lpstr>PARTES DE POZO PROFUNDO</vt:lpstr>
      <vt:lpstr>PARTES DE UNA BOMBA SUMERGIBLE</vt:lpstr>
      <vt:lpstr>Sistema de distribución</vt:lpstr>
      <vt:lpstr>FILTRADO </vt:lpstr>
      <vt:lpstr>SISTEMA DE FILTRADO</vt:lpstr>
      <vt:lpstr>Extracción del pozo </vt:lpstr>
      <vt:lpstr>Consumo Kwh</vt:lpstr>
      <vt:lpstr>Presentación de PowerPoint</vt:lpstr>
      <vt:lpstr>Presentación de PowerPoint</vt:lpstr>
      <vt:lpstr>CULTURA DEL AGUA</vt:lpstr>
      <vt:lpstr>El agua en TU PLANETA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OPERACIÓN Y MANTENIMIENTO POZO TOSCANA</dc:title>
  <dc:creator>ElectroMec-01</dc:creator>
  <cp:lastModifiedBy>CulturadelAgua</cp:lastModifiedBy>
  <cp:revision>23</cp:revision>
  <dcterms:created xsi:type="dcterms:W3CDTF">2021-07-21T14:17:19Z</dcterms:created>
  <dcterms:modified xsi:type="dcterms:W3CDTF">2021-07-29T20:07:25Z</dcterms:modified>
</cp:coreProperties>
</file>